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3" r:id="rId2"/>
    <p:sldId id="256" r:id="rId3"/>
    <p:sldId id="294" r:id="rId4"/>
    <p:sldId id="290" r:id="rId5"/>
    <p:sldId id="291" r:id="rId6"/>
    <p:sldId id="292" r:id="rId7"/>
    <p:sldId id="295" r:id="rId8"/>
    <p:sldId id="296" r:id="rId9"/>
    <p:sldId id="298" r:id="rId10"/>
    <p:sldId id="299" r:id="rId11"/>
    <p:sldId id="302" r:id="rId12"/>
    <p:sldId id="30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78" autoAdjust="0"/>
    <p:restoredTop sz="94673" autoAdjust="0"/>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BBBF0AF0-7CCE-4965-9564-2D9BC1FD7255}" type="datetimeFigureOut">
              <a:rPr lang="en-US" smtClean="0"/>
              <a:t>3/27/2021</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7FA32D52-247D-4094-85C1-CDAD468AD987}" type="slidenum">
              <a:rPr lang="en-US" smtClean="0"/>
              <a:t>‹#›</a:t>
            </a:fld>
            <a:endParaRPr lang="en-US"/>
          </a:p>
        </p:txBody>
      </p:sp>
    </p:spTree>
    <p:extLst>
      <p:ext uri="{BB962C8B-B14F-4D97-AF65-F5344CB8AC3E}">
        <p14:creationId xmlns:p14="http://schemas.microsoft.com/office/powerpoint/2010/main" val="25611012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8" y="1"/>
            <a:ext cx="3038475" cy="466725"/>
          </a:xfrm>
          <a:prstGeom prst="rect">
            <a:avLst/>
          </a:prstGeom>
        </p:spPr>
        <p:txBody>
          <a:bodyPr vert="horz" lIns="91431" tIns="45715" rIns="91431" bIns="45715" rtlCol="0"/>
          <a:lstStyle>
            <a:lvl1pPr algn="r">
              <a:defRPr sz="1200"/>
            </a:lvl1pPr>
          </a:lstStyle>
          <a:p>
            <a:fld id="{E3C2ED4C-EA90-4AC6-86D1-FE7E8561640D}" type="datetimeFigureOut">
              <a:rPr lang="en-US" smtClean="0"/>
              <a:t>3/27/2021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5"/>
          </a:xfrm>
          <a:prstGeom prst="rect">
            <a:avLst/>
          </a:prstGeom>
        </p:spPr>
        <p:txBody>
          <a:bodyPr vert="horz" lIns="91431" tIns="45715" rIns="91431" bIns="45715" rtlCol="0" anchor="b"/>
          <a:lstStyle>
            <a:lvl1pPr algn="r">
              <a:defRPr sz="1200"/>
            </a:lvl1pPr>
          </a:lstStyle>
          <a:p>
            <a:fld id="{2FCF1C2E-B910-49D0-8E8E-B6A42860ED06}" type="slidenum">
              <a:rPr lang="en-US" smtClean="0"/>
              <a:t>‹#›</a:t>
            </a:fld>
            <a:endParaRPr lang="en-US"/>
          </a:p>
        </p:txBody>
      </p:sp>
    </p:spTree>
    <p:extLst>
      <p:ext uri="{BB962C8B-B14F-4D97-AF65-F5344CB8AC3E}">
        <p14:creationId xmlns:p14="http://schemas.microsoft.com/office/powerpoint/2010/main" val="3137617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926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883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736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83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791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012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979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641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07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425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307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080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5DE024-3D61-4895-A8A0-CA4567DF8DBB}" type="datetime1">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186395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BE5F3-73E0-4556-A7E0-3475A8D8900D}" type="datetime1">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304391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CBFDA-C85D-48D4-9324-EEC78E934831}" type="datetime1">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270538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20E60-C98D-46EB-A468-65B152596C17}" type="datetime1">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316863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3186D-01EB-4505-B5DE-E61FFA050A02}" type="datetime1">
              <a:rPr lang="en-US" smtClean="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277486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246C75-F706-40D7-81AA-F244E767EC80}" type="datetime1">
              <a:rPr lang="en-US" smtClean="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108791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01BA6-EBBD-4759-981C-EC22E892E50F}" type="datetime1">
              <a:rPr lang="en-US" smtClean="0"/>
              <a:t>3/27/2021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270827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9E538-C81B-4944-83D1-F6EEC554A9EF}" type="datetime1">
              <a:rPr lang="en-US" smtClean="0"/>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111046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482FE-0102-4359-BE5F-24A3241CA81A}" type="datetime1">
              <a:rPr lang="en-US" smtClean="0"/>
              <a:t>3/27/2021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203903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FF3334-8449-472E-A67E-D37D0348C97D}" type="datetime1">
              <a:rPr lang="en-US" smtClean="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322424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53477-35A2-4D72-8E3F-2BF1A846D415}" type="datetime1">
              <a:rPr lang="en-US" smtClean="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A34BB9-9851-4833-8619-D09F40123255}" type="slidenum">
              <a:rPr lang="en-US" smtClean="0"/>
              <a:t>‹#›</a:t>
            </a:fld>
            <a:endParaRPr lang="en-US" dirty="0"/>
          </a:p>
        </p:txBody>
      </p:sp>
    </p:spTree>
    <p:extLst>
      <p:ext uri="{BB962C8B-B14F-4D97-AF65-F5344CB8AC3E}">
        <p14:creationId xmlns:p14="http://schemas.microsoft.com/office/powerpoint/2010/main" val="34986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0227-3CE8-430C-8D24-E1382EC4D6AB}" type="datetime1">
              <a:rPr lang="en-US" smtClean="0"/>
              <a:t>3/27/2021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34BB9-9851-4833-8619-D09F40123255}" type="slidenum">
              <a:rPr lang="en-US" smtClean="0"/>
              <a:t>‹#›</a:t>
            </a:fld>
            <a:endParaRPr lang="en-US" dirty="0"/>
          </a:p>
        </p:txBody>
      </p:sp>
    </p:spTree>
    <p:extLst>
      <p:ext uri="{BB962C8B-B14F-4D97-AF65-F5344CB8AC3E}">
        <p14:creationId xmlns:p14="http://schemas.microsoft.com/office/powerpoint/2010/main" val="241685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0.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1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2.xml" /><Relationship Id="rId1" Type="http://schemas.openxmlformats.org/officeDocument/2006/relationships/slideLayout" Target="../slideLayouts/slideLayout7.xml" /><Relationship Id="rId5" Type="http://schemas.openxmlformats.org/officeDocument/2006/relationships/image" Target="../media/image11.png" /><Relationship Id="rId4" Type="http://schemas.openxmlformats.org/officeDocument/2006/relationships/image" Target="../media/image10.png" /></Relationships>
</file>

<file path=ppt/slides/_rels/slide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xml" /><Relationship Id="rId1" Type="http://schemas.openxmlformats.org/officeDocument/2006/relationships/slideLayout" Target="../slideLayouts/slideLayout7.xml" /><Relationship Id="rId5" Type="http://schemas.openxmlformats.org/officeDocument/2006/relationships/image" Target="../media/image3.png"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3.xml"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8.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9.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9.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1</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sp>
        <p:nvSpPr>
          <p:cNvPr id="5" name="TextBox 4"/>
          <p:cNvSpPr txBox="1"/>
          <p:nvPr/>
        </p:nvSpPr>
        <p:spPr>
          <a:xfrm>
            <a:off x="1157562" y="1066182"/>
            <a:ext cx="9876871" cy="707886"/>
          </a:xfrm>
          <a:prstGeom prst="rect">
            <a:avLst/>
          </a:prstGeom>
          <a:noFill/>
        </p:spPr>
        <p:txBody>
          <a:bodyPr wrap="none" rtlCol="0">
            <a:spAutoFit/>
          </a:bodyPr>
          <a:lstStyle/>
          <a:p>
            <a:r>
              <a:rPr lang="en-US" sz="4000" b="1" u="sng" dirty="0"/>
              <a:t>Rural Carrier Guide to Edit Book Maintenance</a:t>
            </a:r>
          </a:p>
        </p:txBody>
      </p:sp>
      <p:sp>
        <p:nvSpPr>
          <p:cNvPr id="7" name="TextBox 6"/>
          <p:cNvSpPr txBox="1"/>
          <p:nvPr/>
        </p:nvSpPr>
        <p:spPr>
          <a:xfrm>
            <a:off x="902427" y="1976286"/>
            <a:ext cx="10387139" cy="5170646"/>
          </a:xfrm>
          <a:prstGeom prst="rect">
            <a:avLst/>
          </a:prstGeom>
          <a:noFill/>
        </p:spPr>
        <p:txBody>
          <a:bodyPr wrap="none" rtlCol="0">
            <a:spAutoFit/>
          </a:bodyPr>
          <a:lstStyle/>
          <a:p>
            <a:pPr algn="ctr"/>
            <a:r>
              <a:rPr lang="en-US" sz="3200" b="1" dirty="0"/>
              <a:t>Edit Book Maintenance is essential for:</a:t>
            </a:r>
          </a:p>
          <a:p>
            <a:pPr algn="ctr"/>
            <a:endParaRPr lang="en-US" b="1" u="sng" dirty="0"/>
          </a:p>
          <a:p>
            <a:pPr marL="457200" indent="-457200">
              <a:buFont typeface="Arial" panose="020B0604020202020204" pitchFamily="34" charset="0"/>
              <a:buChar char="•"/>
            </a:pPr>
            <a:r>
              <a:rPr lang="en-US" sz="2400" b="1" dirty="0"/>
              <a:t>Capturing New Deliveries</a:t>
            </a:r>
          </a:p>
          <a:p>
            <a:pPr marL="457200" indent="-457200">
              <a:buFont typeface="Arial" panose="020B0604020202020204" pitchFamily="34" charset="0"/>
              <a:buChar char="•"/>
            </a:pPr>
            <a:r>
              <a:rPr lang="en-US" sz="2400" b="1" dirty="0"/>
              <a:t>Correcting Out of Sequence Deliveries</a:t>
            </a:r>
          </a:p>
          <a:p>
            <a:pPr marL="457200" indent="-457200">
              <a:buFont typeface="Arial" panose="020B0604020202020204" pitchFamily="34" charset="0"/>
              <a:buChar char="•"/>
            </a:pPr>
            <a:r>
              <a:rPr lang="en-US" sz="2400" b="1" dirty="0"/>
              <a:t>AMS Matching the 4003 – Line of Travel</a:t>
            </a:r>
          </a:p>
          <a:p>
            <a:pPr marL="457200" indent="-457200">
              <a:buFont typeface="Arial" panose="020B0604020202020204" pitchFamily="34" charset="0"/>
              <a:buChar char="•"/>
            </a:pPr>
            <a:r>
              <a:rPr lang="en-US" sz="2400" b="1" dirty="0"/>
              <a:t>Managing Active &amp; Vacant Deliveries</a:t>
            </a:r>
          </a:p>
          <a:p>
            <a:pPr marL="457200" indent="-457200">
              <a:buFont typeface="Arial" panose="020B0604020202020204" pitchFamily="34" charset="0"/>
              <a:buChar char="•"/>
            </a:pPr>
            <a:r>
              <a:rPr lang="en-US" sz="2400" b="1" dirty="0"/>
              <a:t>Non-Delivery Day Customers</a:t>
            </a:r>
          </a:p>
          <a:p>
            <a:pPr marL="457200" indent="-457200">
              <a:buFont typeface="Arial" panose="020B0604020202020204" pitchFamily="34" charset="0"/>
              <a:buChar char="•"/>
            </a:pPr>
            <a:r>
              <a:rPr lang="en-US" sz="2400" b="1" dirty="0"/>
              <a:t>Generating New Case Labels</a:t>
            </a:r>
          </a:p>
          <a:p>
            <a:endParaRPr lang="en-US" sz="2400" b="1" dirty="0"/>
          </a:p>
          <a:p>
            <a:r>
              <a:rPr lang="en-US" sz="2400" b="1" dirty="0"/>
              <a:t>***</a:t>
            </a:r>
            <a:r>
              <a:rPr lang="en-US" sz="2400" b="1" i="1" u="sng" dirty="0"/>
              <a:t>Must be maintained monthly </a:t>
            </a:r>
            <a:r>
              <a:rPr lang="en-US" sz="2400" b="1" dirty="0"/>
              <a:t>– if you have no changes in a specific month, </a:t>
            </a:r>
          </a:p>
          <a:p>
            <a:r>
              <a:rPr lang="en-US" sz="2400" b="1" dirty="0"/>
              <a:t>then notify your manager and they will report it to the appropriate department.</a:t>
            </a:r>
          </a:p>
          <a:p>
            <a:pPr marL="457200" indent="-457200">
              <a:buFont typeface="Arial" panose="020B0604020202020204" pitchFamily="34" charset="0"/>
              <a:buChar char="•"/>
            </a:pPr>
            <a:endParaRPr lang="en-US" sz="3200" b="1" u="sng" dirty="0"/>
          </a:p>
          <a:p>
            <a:pPr marL="457200" indent="-457200">
              <a:buFont typeface="Arial" panose="020B0604020202020204" pitchFamily="34" charset="0"/>
              <a:buChar char="•"/>
            </a:pPr>
            <a:endParaRPr lang="en-US" sz="3200" b="1" u="sng" dirty="0"/>
          </a:p>
        </p:txBody>
      </p:sp>
    </p:spTree>
    <p:extLst>
      <p:ext uri="{BB962C8B-B14F-4D97-AF65-F5344CB8AC3E}">
        <p14:creationId xmlns:p14="http://schemas.microsoft.com/office/powerpoint/2010/main" val="74472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10</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0" y="997915"/>
            <a:ext cx="8747387" cy="5540997"/>
          </a:xfrm>
          <a:prstGeom prst="rect">
            <a:avLst/>
          </a:prstGeom>
        </p:spPr>
      </p:pic>
      <p:sp>
        <p:nvSpPr>
          <p:cNvPr id="6" name="TextBox 5"/>
          <p:cNvSpPr txBox="1"/>
          <p:nvPr/>
        </p:nvSpPr>
        <p:spPr>
          <a:xfrm>
            <a:off x="8780883" y="997915"/>
            <a:ext cx="3411117" cy="5355312"/>
          </a:xfrm>
          <a:prstGeom prst="rect">
            <a:avLst/>
          </a:prstGeom>
          <a:noFill/>
          <a:ln w="12700">
            <a:solidFill>
              <a:schemeClr val="tx1"/>
            </a:solidFill>
          </a:ln>
        </p:spPr>
        <p:txBody>
          <a:bodyPr wrap="square" rtlCol="0">
            <a:spAutoFit/>
          </a:bodyPr>
          <a:lstStyle/>
          <a:p>
            <a:pPr algn="ctr"/>
            <a:r>
              <a:rPr lang="en-US" b="1" u="sng" dirty="0"/>
              <a:t>Cell Size Section</a:t>
            </a:r>
            <a:r>
              <a:rPr lang="en-US" dirty="0"/>
              <a:t>: </a:t>
            </a:r>
          </a:p>
          <a:p>
            <a:pPr marL="285750" indent="-285750">
              <a:buFont typeface="Arial" panose="020B0604020202020204" pitchFamily="34" charset="0"/>
              <a:buChar char="•"/>
            </a:pPr>
            <a:r>
              <a:rPr lang="en-US" dirty="0"/>
              <a:t>Most address are either a Cell 1 or 2 for spacing, and can be more or less based on the specific route, volume and space in the office.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Make sure every delivery point has a designated cell size.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the left, you can see 335 and 401 New Hurley Rd with a box around their information.     401 New Hurley Rd is blank for the cell size and will have a 0 in the program.  When a delivery point has a 0, it will merge with the previous address.            </a:t>
            </a:r>
            <a:r>
              <a:rPr lang="en-US" i="1" u="sng" dirty="0"/>
              <a:t>The  label will print as 335-401</a:t>
            </a:r>
            <a:r>
              <a:rPr lang="en-US" dirty="0"/>
              <a:t>.</a:t>
            </a:r>
          </a:p>
        </p:txBody>
      </p:sp>
      <p:sp>
        <p:nvSpPr>
          <p:cNvPr id="11" name="Rectangle 10"/>
          <p:cNvSpPr/>
          <p:nvPr/>
        </p:nvSpPr>
        <p:spPr>
          <a:xfrm>
            <a:off x="4907903" y="1296955"/>
            <a:ext cx="242595" cy="5241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5739" y="4593772"/>
            <a:ext cx="4254759" cy="296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2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11</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5" name="Picture 4"/>
          <p:cNvPicPr>
            <a:picLocks noChangeAspect="1"/>
          </p:cNvPicPr>
          <p:nvPr/>
        </p:nvPicPr>
        <p:blipFill>
          <a:blip r:embed="rId4"/>
          <a:stretch>
            <a:fillRect/>
          </a:stretch>
        </p:blipFill>
        <p:spPr>
          <a:xfrm>
            <a:off x="300815" y="958850"/>
            <a:ext cx="5114925" cy="5762625"/>
          </a:xfrm>
          <a:prstGeom prst="rect">
            <a:avLst/>
          </a:prstGeom>
        </p:spPr>
      </p:pic>
      <p:sp>
        <p:nvSpPr>
          <p:cNvPr id="10" name="TextBox 9"/>
          <p:cNvSpPr txBox="1"/>
          <p:nvPr/>
        </p:nvSpPr>
        <p:spPr>
          <a:xfrm>
            <a:off x="5542385" y="997915"/>
            <a:ext cx="6580446" cy="5909310"/>
          </a:xfrm>
          <a:prstGeom prst="rect">
            <a:avLst/>
          </a:prstGeom>
          <a:noFill/>
          <a:ln w="12700">
            <a:solidFill>
              <a:schemeClr val="tx1"/>
            </a:solidFill>
          </a:ln>
        </p:spPr>
        <p:txBody>
          <a:bodyPr wrap="square" rtlCol="0">
            <a:spAutoFit/>
          </a:bodyPr>
          <a:lstStyle/>
          <a:p>
            <a:pPr algn="ctr"/>
            <a:r>
              <a:rPr lang="en-US" b="1" u="sng" dirty="0"/>
              <a:t>Additional Cell Size Info</a:t>
            </a:r>
            <a:r>
              <a:rPr lang="en-US" dirty="0"/>
              <a:t>: </a:t>
            </a:r>
          </a:p>
          <a:p>
            <a:pPr marL="342900" indent="-342900">
              <a:buFont typeface="+mj-lt"/>
              <a:buAutoNum type="arabicParenR"/>
            </a:pPr>
            <a:r>
              <a:rPr lang="en-US" b="1" dirty="0"/>
              <a:t>80</a:t>
            </a:r>
            <a:r>
              <a:rPr lang="en-US" dirty="0"/>
              <a:t> – This designation means that the address is Vacant well over 90 days and </a:t>
            </a:r>
            <a:r>
              <a:rPr lang="en-US" b="1" u="sng" dirty="0"/>
              <a:t>you do not want the address label printed</a:t>
            </a:r>
            <a:r>
              <a:rPr lang="en-US" dirty="0"/>
              <a:t>.</a:t>
            </a:r>
          </a:p>
          <a:p>
            <a:endParaRPr lang="en-US" dirty="0"/>
          </a:p>
          <a:p>
            <a:pPr marL="342900" indent="-342900">
              <a:buFont typeface="+mj-lt"/>
              <a:buAutoNum type="arabicParenR"/>
            </a:pPr>
            <a:r>
              <a:rPr lang="en-US" b="1" dirty="0"/>
              <a:t>81</a:t>
            </a:r>
            <a:r>
              <a:rPr lang="en-US" dirty="0"/>
              <a:t> – This designation is for street customers that have </a:t>
            </a:r>
            <a:r>
              <a:rPr lang="en-US" b="1" i="1" u="sng" dirty="0"/>
              <a:t>only a PO BOX in the same office and do not receive street delivery</a:t>
            </a:r>
            <a:r>
              <a:rPr lang="en-US" dirty="0"/>
              <a:t>.</a:t>
            </a:r>
          </a:p>
          <a:p>
            <a:endParaRPr lang="en-US" dirty="0"/>
          </a:p>
          <a:p>
            <a:pPr marL="342900" indent="-342900">
              <a:buFont typeface="+mj-lt"/>
              <a:buAutoNum type="arabicParenR"/>
            </a:pPr>
            <a:r>
              <a:rPr lang="en-US" b="1" dirty="0"/>
              <a:t>83</a:t>
            </a:r>
            <a:r>
              <a:rPr lang="en-US" dirty="0"/>
              <a:t> – This designation is for future deliveries.  An example would be a new development that is partially dedicated and the other future deliveries have already been identified by AMS &amp; 911.</a:t>
            </a:r>
          </a:p>
          <a:p>
            <a:endParaRPr lang="en-US" dirty="0"/>
          </a:p>
          <a:p>
            <a:pPr marL="342900" indent="-342900">
              <a:buFont typeface="+mj-lt"/>
              <a:buAutoNum type="arabicParenR"/>
            </a:pPr>
            <a:r>
              <a:rPr lang="en-US" b="1" dirty="0"/>
              <a:t>89</a:t>
            </a:r>
            <a:r>
              <a:rPr lang="en-US" dirty="0"/>
              <a:t> - This designation is to annotate a structure that no longer exists.  Example:  Business may expand and purchase an adjoining lot, condemn the building and level the lot to create an additional parking lot.</a:t>
            </a:r>
          </a:p>
          <a:p>
            <a:pPr marL="342900" indent="-342900">
              <a:buFont typeface="+mj-lt"/>
              <a:buAutoNum type="arabicParenR"/>
            </a:pPr>
            <a:endParaRPr lang="en-US" dirty="0"/>
          </a:p>
          <a:p>
            <a:r>
              <a:rPr lang="en-US" dirty="0"/>
              <a:t>***Cell Sizes 80, 81, 83 &amp; 89 will appear as a # sign on your next set of edit sheets, and </a:t>
            </a:r>
            <a:r>
              <a:rPr lang="en-US" b="1" i="1" u="sng" dirty="0"/>
              <a:t>the case label for this address will not print</a:t>
            </a:r>
            <a:r>
              <a:rPr lang="en-US" dirty="0"/>
              <a:t>.  This is a great way to clear out labels that had to be cut out, and will free up additional space for active customers at the same time***.</a:t>
            </a:r>
          </a:p>
          <a:p>
            <a:pPr marL="342900" indent="-342900">
              <a:buFont typeface="+mj-lt"/>
              <a:buAutoNum type="arabicParenR"/>
            </a:pPr>
            <a:endParaRPr lang="en-US" dirty="0"/>
          </a:p>
        </p:txBody>
      </p:sp>
      <p:sp>
        <p:nvSpPr>
          <p:cNvPr id="7" name="Rectangle 6"/>
          <p:cNvSpPr/>
          <p:nvPr/>
        </p:nvSpPr>
        <p:spPr>
          <a:xfrm>
            <a:off x="1045029" y="5924939"/>
            <a:ext cx="4301412" cy="30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9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12</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sp>
        <p:nvSpPr>
          <p:cNvPr id="10" name="TextBox 9"/>
          <p:cNvSpPr txBox="1"/>
          <p:nvPr/>
        </p:nvSpPr>
        <p:spPr>
          <a:xfrm>
            <a:off x="74644" y="794226"/>
            <a:ext cx="12030270" cy="461665"/>
          </a:xfrm>
          <a:prstGeom prst="rect">
            <a:avLst/>
          </a:prstGeom>
          <a:noFill/>
          <a:ln w="12700">
            <a:solidFill>
              <a:schemeClr val="tx1"/>
            </a:solidFill>
          </a:ln>
        </p:spPr>
        <p:txBody>
          <a:bodyPr wrap="square" rtlCol="0">
            <a:spAutoFit/>
          </a:bodyPr>
          <a:lstStyle/>
          <a:p>
            <a:pPr algn="ctr"/>
            <a:r>
              <a:rPr lang="en-US" sz="2400" b="1" u="sng" dirty="0"/>
              <a:t>IMPORTANT:  This information must match to ensure your Evaluation/Salary is CORRECT!</a:t>
            </a:r>
            <a:endParaRPr lang="en-US" sz="2400" dirty="0"/>
          </a:p>
        </p:txBody>
      </p:sp>
      <p:sp>
        <p:nvSpPr>
          <p:cNvPr id="12" name="TextBox 11"/>
          <p:cNvSpPr txBox="1"/>
          <p:nvPr/>
        </p:nvSpPr>
        <p:spPr>
          <a:xfrm>
            <a:off x="74644" y="1434839"/>
            <a:ext cx="12030269" cy="584775"/>
          </a:xfrm>
          <a:prstGeom prst="rect">
            <a:avLst/>
          </a:prstGeom>
          <a:noFill/>
          <a:ln w="12700">
            <a:solidFill>
              <a:schemeClr val="tx1"/>
            </a:solidFill>
          </a:ln>
        </p:spPr>
        <p:txBody>
          <a:bodyPr wrap="square" rtlCol="0">
            <a:spAutoFit/>
          </a:bodyPr>
          <a:lstStyle/>
          <a:p>
            <a:r>
              <a:rPr lang="en-US" sz="1600" dirty="0"/>
              <a:t>***Updating your Edit Book is only half of the process.  Once your edit book has been corrected, your manager must also submit your 4003 / Line of Travel with the updated box count changes.  This will ensure you are properly evaluated and receiving the correct salary.</a:t>
            </a:r>
          </a:p>
        </p:txBody>
      </p:sp>
      <p:grpSp>
        <p:nvGrpSpPr>
          <p:cNvPr id="19" name="Group 18"/>
          <p:cNvGrpSpPr/>
          <p:nvPr/>
        </p:nvGrpSpPr>
        <p:grpSpPr>
          <a:xfrm>
            <a:off x="1774854" y="4068916"/>
            <a:ext cx="8629845" cy="1545046"/>
            <a:chOff x="1865051" y="3898147"/>
            <a:chExt cx="8629845" cy="1545046"/>
          </a:xfrm>
        </p:grpSpPr>
        <p:pic>
          <p:nvPicPr>
            <p:cNvPr id="7" name="Picture 6"/>
            <p:cNvPicPr>
              <a:picLocks noChangeAspect="1"/>
            </p:cNvPicPr>
            <p:nvPr/>
          </p:nvPicPr>
          <p:blipFill>
            <a:blip r:embed="rId4"/>
            <a:stretch>
              <a:fillRect/>
            </a:stretch>
          </p:blipFill>
          <p:spPr>
            <a:xfrm>
              <a:off x="1865051" y="3898147"/>
              <a:ext cx="8629845" cy="1545046"/>
            </a:xfrm>
            <a:prstGeom prst="rect">
              <a:avLst/>
            </a:prstGeom>
          </p:spPr>
        </p:pic>
        <p:sp>
          <p:nvSpPr>
            <p:cNvPr id="14" name="Rectangle 13"/>
            <p:cNvSpPr/>
            <p:nvPr/>
          </p:nvSpPr>
          <p:spPr>
            <a:xfrm>
              <a:off x="3042966" y="4202961"/>
              <a:ext cx="1165141" cy="93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08107" y="4202961"/>
              <a:ext cx="547065" cy="93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822356" y="4211287"/>
              <a:ext cx="547065" cy="93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698654" y="5750487"/>
            <a:ext cx="8782246" cy="988992"/>
            <a:chOff x="1788851" y="5549920"/>
            <a:chExt cx="8782246" cy="988992"/>
          </a:xfrm>
        </p:grpSpPr>
        <p:pic>
          <p:nvPicPr>
            <p:cNvPr id="13" name="Picture 12"/>
            <p:cNvPicPr>
              <a:picLocks noChangeAspect="1"/>
            </p:cNvPicPr>
            <p:nvPr/>
          </p:nvPicPr>
          <p:blipFill>
            <a:blip r:embed="rId5"/>
            <a:stretch>
              <a:fillRect/>
            </a:stretch>
          </p:blipFill>
          <p:spPr>
            <a:xfrm>
              <a:off x="1788851" y="5549920"/>
              <a:ext cx="8782246" cy="988992"/>
            </a:xfrm>
            <a:prstGeom prst="rect">
              <a:avLst/>
            </a:prstGeom>
          </p:spPr>
        </p:pic>
        <p:sp>
          <p:nvSpPr>
            <p:cNvPr id="17" name="Rectangle 16"/>
            <p:cNvSpPr/>
            <p:nvPr/>
          </p:nvSpPr>
          <p:spPr>
            <a:xfrm>
              <a:off x="3042966" y="5803971"/>
              <a:ext cx="1277108" cy="733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4644" y="2191916"/>
            <a:ext cx="12030269" cy="1815882"/>
          </a:xfrm>
          <a:prstGeom prst="rect">
            <a:avLst/>
          </a:prstGeom>
          <a:noFill/>
          <a:ln w="12700">
            <a:solidFill>
              <a:schemeClr val="tx1"/>
            </a:solidFill>
          </a:ln>
        </p:spPr>
        <p:txBody>
          <a:bodyPr wrap="square" rtlCol="0">
            <a:spAutoFit/>
          </a:bodyPr>
          <a:lstStyle/>
          <a:p>
            <a:pPr algn="ctr"/>
            <a:r>
              <a:rPr lang="en-US" sz="1600" b="1" dirty="0"/>
              <a:t>The 1</a:t>
            </a:r>
            <a:r>
              <a:rPr lang="en-US" sz="1600" b="1" baseline="30000" dirty="0"/>
              <a:t>st</a:t>
            </a:r>
            <a:r>
              <a:rPr lang="en-US" sz="1600" b="1" dirty="0"/>
              <a:t> image is from the AMS Summary page that accompanies your edit sheets.  The 2</a:t>
            </a:r>
            <a:r>
              <a:rPr lang="en-US" sz="1600" b="1" baseline="30000" dirty="0"/>
              <a:t>nd</a:t>
            </a:r>
            <a:r>
              <a:rPr lang="en-US" sz="1600" b="1" dirty="0"/>
              <a:t> image is from the route’s 4003 – Line of travel.  </a:t>
            </a:r>
          </a:p>
          <a:p>
            <a:pPr algn="ctr"/>
            <a:r>
              <a:rPr lang="en-US" sz="1600" b="1" dirty="0"/>
              <a:t>*Take the (</a:t>
            </a:r>
            <a:r>
              <a:rPr lang="en-US" sz="1600" b="1" dirty="0" err="1"/>
              <a:t>Other+Curb</a:t>
            </a:r>
            <a:r>
              <a:rPr lang="en-US" sz="1600" b="1" dirty="0"/>
              <a:t>) from AMS Summary = </a:t>
            </a:r>
            <a:r>
              <a:rPr lang="en-US" sz="1600" b="1" u="sng" dirty="0"/>
              <a:t>4003 Regular Boxes</a:t>
            </a:r>
            <a:r>
              <a:rPr lang="en-US" sz="1600" b="1" dirty="0"/>
              <a:t>.  *Take (</a:t>
            </a:r>
            <a:r>
              <a:rPr lang="en-US" sz="1600" b="1" dirty="0" err="1"/>
              <a:t>CBU+Cent</a:t>
            </a:r>
            <a:r>
              <a:rPr lang="en-US" sz="1600" b="1" dirty="0"/>
              <a:t>) from AMS Summary = </a:t>
            </a:r>
            <a:r>
              <a:rPr lang="en-US" sz="1600" b="1" u="sng" dirty="0"/>
              <a:t>4003 Central Boxes</a:t>
            </a:r>
            <a:r>
              <a:rPr lang="en-US" sz="1600" b="1" dirty="0"/>
              <a:t>.</a:t>
            </a:r>
          </a:p>
          <a:p>
            <a:r>
              <a:rPr lang="en-US" sz="1600" dirty="0"/>
              <a:t>Obviously customers are constantly moving, but in order for the 4003 to be processed, the District can only approve when the </a:t>
            </a:r>
            <a:r>
              <a:rPr lang="en-US" sz="1600" u="sng" dirty="0"/>
              <a:t>variance is 1 or less between the 2 programs</a:t>
            </a:r>
            <a:r>
              <a:rPr lang="en-US" sz="1600" dirty="0"/>
              <a:t>.  In the example below, you can see that the 71 Other + 27 Curb to the 98 Regular Boxes on the 4003.  And the AMS Summary page has 515 CBUs accounted for and the 4003 has 516, which would be accepted because the total box count has a variance of 1 or less.  </a:t>
            </a:r>
            <a:r>
              <a:rPr lang="en-US" sz="1600" b="1" dirty="0"/>
              <a:t>***If your route serves more than 1 zip code, you will have more than 1 AMS Summary page and will need to add all the boxes from each page to match the 4003 – Line of Travel***</a:t>
            </a:r>
          </a:p>
        </p:txBody>
      </p:sp>
    </p:spTree>
    <p:extLst>
      <p:ext uri="{BB962C8B-B14F-4D97-AF65-F5344CB8AC3E}">
        <p14:creationId xmlns:p14="http://schemas.microsoft.com/office/powerpoint/2010/main" val="52902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2</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sp>
        <p:nvSpPr>
          <p:cNvPr id="11" name="TextBox 10"/>
          <p:cNvSpPr txBox="1"/>
          <p:nvPr/>
        </p:nvSpPr>
        <p:spPr>
          <a:xfrm>
            <a:off x="7340082" y="847298"/>
            <a:ext cx="4012163" cy="677108"/>
          </a:xfrm>
          <a:prstGeom prst="rect">
            <a:avLst/>
          </a:prstGeom>
          <a:noFill/>
          <a:ln w="19050">
            <a:solidFill>
              <a:schemeClr val="tx1"/>
            </a:solidFill>
          </a:ln>
        </p:spPr>
        <p:txBody>
          <a:bodyPr wrap="square" rtlCol="0">
            <a:spAutoFit/>
          </a:bodyPr>
          <a:lstStyle/>
          <a:p>
            <a:pPr algn="ctr"/>
            <a:r>
              <a:rPr lang="en-US" sz="2000" b="1" dirty="0"/>
              <a:t>AMS Route Summary Page</a:t>
            </a:r>
          </a:p>
          <a:p>
            <a:pPr algn="ctr"/>
            <a:r>
              <a:rPr lang="en-US" dirty="0"/>
              <a:t>(This will accompany new edit sheets)</a:t>
            </a:r>
          </a:p>
        </p:txBody>
      </p:sp>
      <p:pic>
        <p:nvPicPr>
          <p:cNvPr id="12" name="Picture 11"/>
          <p:cNvPicPr>
            <a:picLocks noChangeAspect="1"/>
          </p:cNvPicPr>
          <p:nvPr/>
        </p:nvPicPr>
        <p:blipFill>
          <a:blip r:embed="rId4"/>
          <a:stretch>
            <a:fillRect/>
          </a:stretch>
        </p:blipFill>
        <p:spPr>
          <a:xfrm>
            <a:off x="176898" y="1244563"/>
            <a:ext cx="6205241" cy="5289550"/>
          </a:xfrm>
          <a:prstGeom prst="rect">
            <a:avLst/>
          </a:prstGeom>
        </p:spPr>
      </p:pic>
      <p:sp>
        <p:nvSpPr>
          <p:cNvPr id="13" name="TextBox 12"/>
          <p:cNvSpPr txBox="1"/>
          <p:nvPr/>
        </p:nvSpPr>
        <p:spPr>
          <a:xfrm>
            <a:off x="6382139" y="1581885"/>
            <a:ext cx="5722776" cy="2308324"/>
          </a:xfrm>
          <a:prstGeom prst="rect">
            <a:avLst/>
          </a:prstGeom>
          <a:noFill/>
          <a:ln w="12700">
            <a:solidFill>
              <a:schemeClr val="tx1"/>
            </a:solidFill>
          </a:ln>
        </p:spPr>
        <p:txBody>
          <a:bodyPr wrap="square" rtlCol="0">
            <a:spAutoFit/>
          </a:bodyPr>
          <a:lstStyle/>
          <a:p>
            <a:pPr algn="ctr"/>
            <a:r>
              <a:rPr lang="en-US" dirty="0"/>
              <a:t>Case Equipment Section: </a:t>
            </a:r>
          </a:p>
          <a:p>
            <a:pPr algn="ctr"/>
            <a:endParaRPr lang="en-US" dirty="0"/>
          </a:p>
          <a:p>
            <a:pPr marL="285750" indent="-285750">
              <a:buFont typeface="Arial" panose="020B0604020202020204" pitchFamily="34" charset="0"/>
              <a:buChar char="•"/>
            </a:pPr>
            <a:r>
              <a:rPr lang="en-US" dirty="0"/>
              <a:t>Verify your casing equipment configuration is correct by making sure it has the right number of pieces, and that they are in the right order.  Shelving is normally set at either 4, 5 or 6 shelves.  ***</a:t>
            </a:r>
            <a:r>
              <a:rPr lang="en-US" i="1" u="sng" dirty="0"/>
              <a:t>This is essential to case labels printing correctly and will significantly reduce time spent on cutting and taping new labels</a:t>
            </a:r>
            <a:r>
              <a:rPr lang="en-US" dirty="0"/>
              <a:t>***</a:t>
            </a:r>
          </a:p>
        </p:txBody>
      </p:sp>
      <p:pic>
        <p:nvPicPr>
          <p:cNvPr id="14" name="Picture 13"/>
          <p:cNvPicPr>
            <a:picLocks noChangeAspect="1"/>
          </p:cNvPicPr>
          <p:nvPr/>
        </p:nvPicPr>
        <p:blipFill>
          <a:blip r:embed="rId5"/>
          <a:stretch>
            <a:fillRect/>
          </a:stretch>
        </p:blipFill>
        <p:spPr>
          <a:xfrm>
            <a:off x="7061261" y="3974452"/>
            <a:ext cx="4569803" cy="2485017"/>
          </a:xfrm>
          <a:prstGeom prst="rect">
            <a:avLst/>
          </a:prstGeom>
        </p:spPr>
      </p:pic>
    </p:spTree>
    <p:extLst>
      <p:ext uri="{BB962C8B-B14F-4D97-AF65-F5344CB8AC3E}">
        <p14:creationId xmlns:p14="http://schemas.microsoft.com/office/powerpoint/2010/main" val="171112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3</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12" name="Picture 11"/>
          <p:cNvPicPr>
            <a:picLocks noChangeAspect="1"/>
          </p:cNvPicPr>
          <p:nvPr/>
        </p:nvPicPr>
        <p:blipFill>
          <a:blip r:embed="rId4"/>
          <a:stretch>
            <a:fillRect/>
          </a:stretch>
        </p:blipFill>
        <p:spPr>
          <a:xfrm>
            <a:off x="176898" y="1244563"/>
            <a:ext cx="6205241" cy="5289550"/>
          </a:xfrm>
          <a:prstGeom prst="rect">
            <a:avLst/>
          </a:prstGeom>
        </p:spPr>
      </p:pic>
      <p:sp>
        <p:nvSpPr>
          <p:cNvPr id="13" name="TextBox 12"/>
          <p:cNvSpPr txBox="1"/>
          <p:nvPr/>
        </p:nvSpPr>
        <p:spPr>
          <a:xfrm>
            <a:off x="6281057" y="1002193"/>
            <a:ext cx="5722776" cy="2308324"/>
          </a:xfrm>
          <a:prstGeom prst="rect">
            <a:avLst/>
          </a:prstGeom>
          <a:noFill/>
          <a:ln w="12700">
            <a:solidFill>
              <a:schemeClr val="tx1"/>
            </a:solidFill>
          </a:ln>
        </p:spPr>
        <p:txBody>
          <a:bodyPr wrap="square" rtlCol="0">
            <a:spAutoFit/>
          </a:bodyPr>
          <a:lstStyle/>
          <a:p>
            <a:pPr algn="ctr"/>
            <a:r>
              <a:rPr lang="en-US" dirty="0"/>
              <a:t>Allocated Case Cells Section: </a:t>
            </a:r>
          </a:p>
          <a:p>
            <a:pPr marL="285750" indent="-285750">
              <a:buFont typeface="Arial" panose="020B0604020202020204" pitchFamily="34" charset="0"/>
              <a:buChar char="•"/>
            </a:pPr>
            <a:r>
              <a:rPr lang="en-US" dirty="0"/>
              <a:t>Displays the cell utilization per shelf.  Each full shelf has 40 cells and the wing shelf has 20 cells, so depending on the equipment and number of shelves, the Total Available will vary.</a:t>
            </a:r>
          </a:p>
          <a:p>
            <a:pPr marL="285750" indent="-285750">
              <a:buFont typeface="Arial" panose="020B0604020202020204" pitchFamily="34" charset="0"/>
              <a:buChar char="•"/>
            </a:pPr>
            <a:r>
              <a:rPr lang="en-US" dirty="0"/>
              <a:t>Each shelf should have the 1</a:t>
            </a:r>
            <a:r>
              <a:rPr lang="en-US" baseline="30000" dirty="0"/>
              <a:t>st</a:t>
            </a:r>
            <a:r>
              <a:rPr lang="en-US" dirty="0"/>
              <a:t> cell designated for the COARS/ 3982 Labels.</a:t>
            </a:r>
          </a:p>
          <a:p>
            <a:pPr marL="285750" indent="-285750">
              <a:buFont typeface="Arial" panose="020B0604020202020204" pitchFamily="34" charset="0"/>
              <a:buChar char="•"/>
            </a:pPr>
            <a:r>
              <a:rPr lang="en-US" dirty="0"/>
              <a:t>10 cells are reserved at the end for CFS.</a:t>
            </a:r>
          </a:p>
        </p:txBody>
      </p:sp>
      <p:sp>
        <p:nvSpPr>
          <p:cNvPr id="9" name="TextBox 8"/>
          <p:cNvSpPr txBox="1"/>
          <p:nvPr/>
        </p:nvSpPr>
        <p:spPr>
          <a:xfrm>
            <a:off x="6281057" y="3310517"/>
            <a:ext cx="5722776" cy="3139321"/>
          </a:xfrm>
          <a:prstGeom prst="rect">
            <a:avLst/>
          </a:prstGeom>
          <a:noFill/>
          <a:ln w="12700">
            <a:solidFill>
              <a:schemeClr val="tx1"/>
            </a:solidFill>
          </a:ln>
        </p:spPr>
        <p:txBody>
          <a:bodyPr wrap="square" rtlCol="0">
            <a:spAutoFit/>
          </a:bodyPr>
          <a:lstStyle/>
          <a:p>
            <a:pPr algn="ctr"/>
            <a:r>
              <a:rPr lang="en-US" dirty="0"/>
              <a:t>Delivery Count Section: </a:t>
            </a:r>
          </a:p>
          <a:p>
            <a:pPr marL="285750" indent="-285750">
              <a:buFont typeface="Arial" panose="020B0604020202020204" pitchFamily="34" charset="0"/>
              <a:buChar char="•"/>
            </a:pPr>
            <a:r>
              <a:rPr lang="en-US" dirty="0"/>
              <a:t>This section provides a summary of Active Deliveries, and they are split several ways.  It will show Residential vs. Business deliveries, and then the 4 types for each.</a:t>
            </a:r>
          </a:p>
          <a:p>
            <a:pPr marL="285750" indent="-285750">
              <a:buFont typeface="Arial" panose="020B0604020202020204" pitchFamily="34" charset="0"/>
              <a:buChar char="•"/>
            </a:pPr>
            <a:r>
              <a:rPr lang="en-US" dirty="0"/>
              <a:t>The 4 types are Curb, CBU, Cent and Other (More information on following pages).</a:t>
            </a:r>
          </a:p>
          <a:p>
            <a:pPr marL="285750" indent="-285750">
              <a:buFont typeface="Arial" panose="020B0604020202020204" pitchFamily="34" charset="0"/>
              <a:buChar char="•"/>
            </a:pPr>
            <a:r>
              <a:rPr lang="en-US" dirty="0"/>
              <a:t>***Active Delivery Total from this Summary Page must match the 4003 to ensure your </a:t>
            </a:r>
            <a:r>
              <a:rPr lang="en-US" b="1" i="1" dirty="0"/>
              <a:t>evaluation and salary </a:t>
            </a:r>
            <a:r>
              <a:rPr lang="en-US" dirty="0"/>
              <a:t>is correct.  Submitting changes for your edit book is only half of the process, the 4003 </a:t>
            </a:r>
            <a:r>
              <a:rPr lang="en-US" b="1" i="1" u="sng" dirty="0"/>
              <a:t>must be submitted </a:t>
            </a:r>
            <a:r>
              <a:rPr lang="en-US" dirty="0"/>
              <a:t>to generate a new 4241-A***.</a:t>
            </a:r>
          </a:p>
        </p:txBody>
      </p:sp>
      <p:sp>
        <p:nvSpPr>
          <p:cNvPr id="5" name="Rectangle 4"/>
          <p:cNvSpPr/>
          <p:nvPr/>
        </p:nvSpPr>
        <p:spPr>
          <a:xfrm>
            <a:off x="1054359" y="5443123"/>
            <a:ext cx="1940768" cy="845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2995127" y="5436171"/>
            <a:ext cx="1950889" cy="859611"/>
          </a:xfrm>
          <a:prstGeom prst="rect">
            <a:avLst/>
          </a:prstGeom>
        </p:spPr>
      </p:pic>
    </p:spTree>
    <p:extLst>
      <p:ext uri="{BB962C8B-B14F-4D97-AF65-F5344CB8AC3E}">
        <p14:creationId xmlns:p14="http://schemas.microsoft.com/office/powerpoint/2010/main" val="392797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4</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1" y="997915"/>
            <a:ext cx="8747387" cy="5540997"/>
          </a:xfrm>
          <a:prstGeom prst="rect">
            <a:avLst/>
          </a:prstGeom>
        </p:spPr>
      </p:pic>
      <p:sp>
        <p:nvSpPr>
          <p:cNvPr id="5" name="Rectangle 4"/>
          <p:cNvSpPr/>
          <p:nvPr/>
        </p:nvSpPr>
        <p:spPr>
          <a:xfrm>
            <a:off x="3526971" y="1268963"/>
            <a:ext cx="307911"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23448" y="1268963"/>
            <a:ext cx="2980385" cy="5078313"/>
          </a:xfrm>
          <a:prstGeom prst="rect">
            <a:avLst/>
          </a:prstGeom>
          <a:noFill/>
          <a:ln w="12700">
            <a:solidFill>
              <a:schemeClr val="tx1"/>
            </a:solidFill>
          </a:ln>
        </p:spPr>
        <p:txBody>
          <a:bodyPr wrap="square" rtlCol="0">
            <a:spAutoFit/>
          </a:bodyPr>
          <a:lstStyle/>
          <a:p>
            <a:pPr algn="ctr"/>
            <a:r>
              <a:rPr lang="en-US" b="1" u="sng" dirty="0"/>
              <a:t>Delivery Type Section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verify that your deliveries are coded correctly.  There are 4 possible choices:</a:t>
            </a:r>
          </a:p>
          <a:p>
            <a:endParaRPr lang="en-US" dirty="0"/>
          </a:p>
          <a:p>
            <a:pPr marL="342900" indent="-342900">
              <a:buAutoNum type="arabicParenR"/>
            </a:pPr>
            <a:r>
              <a:rPr lang="en-US" b="1" u="sng" dirty="0"/>
              <a:t>CURB</a:t>
            </a:r>
            <a:r>
              <a:rPr lang="en-US" dirty="0"/>
              <a:t> – Traditional Mailbox that you would drive up to.</a:t>
            </a:r>
          </a:p>
          <a:p>
            <a:pPr marL="342900" indent="-342900">
              <a:buAutoNum type="arabicParenR"/>
            </a:pPr>
            <a:r>
              <a:rPr lang="en-US" b="1" u="sng" dirty="0"/>
              <a:t>OTHER</a:t>
            </a:r>
            <a:r>
              <a:rPr lang="en-US" dirty="0"/>
              <a:t> – A delivery that is a dismount and the mail is brought inside, such as a school or business.</a:t>
            </a:r>
          </a:p>
          <a:p>
            <a:pPr marL="342900" indent="-342900">
              <a:buAutoNum type="arabicParenR"/>
            </a:pPr>
            <a:r>
              <a:rPr lang="en-US" b="1" u="sng" dirty="0"/>
              <a:t>CBU</a:t>
            </a:r>
            <a:r>
              <a:rPr lang="en-US" dirty="0"/>
              <a:t> – CBUs that are posted on a pedestal.</a:t>
            </a:r>
          </a:p>
          <a:p>
            <a:pPr marL="342900" indent="-342900">
              <a:buAutoNum type="arabicParenR"/>
            </a:pPr>
            <a:r>
              <a:rPr lang="en-US" b="1" u="sng" dirty="0"/>
              <a:t>CENT</a:t>
            </a:r>
            <a:r>
              <a:rPr lang="en-US" dirty="0"/>
              <a:t> – CBUs that are recessed into a wall.</a:t>
            </a:r>
          </a:p>
        </p:txBody>
      </p:sp>
    </p:spTree>
    <p:extLst>
      <p:ext uri="{BB962C8B-B14F-4D97-AF65-F5344CB8AC3E}">
        <p14:creationId xmlns:p14="http://schemas.microsoft.com/office/powerpoint/2010/main" val="308771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5</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1" y="997915"/>
            <a:ext cx="8747387" cy="5540997"/>
          </a:xfrm>
          <a:prstGeom prst="rect">
            <a:avLst/>
          </a:prstGeom>
        </p:spPr>
      </p:pic>
      <p:sp>
        <p:nvSpPr>
          <p:cNvPr id="6" name="Rectangle 5"/>
          <p:cNvSpPr/>
          <p:nvPr/>
        </p:nvSpPr>
        <p:spPr>
          <a:xfrm>
            <a:off x="3843434" y="1268963"/>
            <a:ext cx="307911"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23447" y="850572"/>
            <a:ext cx="2980385" cy="2308324"/>
          </a:xfrm>
          <a:prstGeom prst="rect">
            <a:avLst/>
          </a:prstGeom>
          <a:noFill/>
          <a:ln w="12700">
            <a:solidFill>
              <a:schemeClr val="tx1"/>
            </a:solidFill>
          </a:ln>
        </p:spPr>
        <p:txBody>
          <a:bodyPr wrap="square" rtlCol="0">
            <a:spAutoFit/>
          </a:bodyPr>
          <a:lstStyle/>
          <a:p>
            <a:pPr algn="ctr"/>
            <a:r>
              <a:rPr lang="en-US" b="1" u="sng" dirty="0"/>
              <a:t>Usage Code Section</a:t>
            </a:r>
            <a:r>
              <a:rPr lang="en-US" dirty="0"/>
              <a:t>: </a:t>
            </a:r>
          </a:p>
          <a:p>
            <a:pPr marL="285750" indent="-285750">
              <a:buFont typeface="Arial" panose="020B0604020202020204" pitchFamily="34" charset="0"/>
              <a:buChar char="•"/>
            </a:pPr>
            <a:r>
              <a:rPr lang="en-US" dirty="0"/>
              <a:t>Please verify that your deliveries are coded correctly.  There are 2 possible choices:</a:t>
            </a:r>
          </a:p>
          <a:p>
            <a:endParaRPr lang="en-US" dirty="0"/>
          </a:p>
          <a:p>
            <a:pPr marL="342900" indent="-342900">
              <a:buAutoNum type="arabicParenR"/>
            </a:pPr>
            <a:r>
              <a:rPr lang="en-US" b="1" u="sng" dirty="0"/>
              <a:t>R</a:t>
            </a:r>
            <a:r>
              <a:rPr lang="en-US" dirty="0"/>
              <a:t> –  Residential</a:t>
            </a:r>
            <a:endParaRPr lang="en-US" b="1" u="sng" dirty="0"/>
          </a:p>
          <a:p>
            <a:pPr marL="342900" indent="-342900">
              <a:buAutoNum type="arabicParenR"/>
            </a:pPr>
            <a:r>
              <a:rPr lang="en-US" b="1" u="sng" dirty="0"/>
              <a:t>B</a:t>
            </a:r>
            <a:r>
              <a:rPr lang="en-US" dirty="0"/>
              <a:t> – Business.</a:t>
            </a:r>
          </a:p>
        </p:txBody>
      </p:sp>
      <p:sp>
        <p:nvSpPr>
          <p:cNvPr id="9" name="TextBox 8"/>
          <p:cNvSpPr txBox="1"/>
          <p:nvPr/>
        </p:nvSpPr>
        <p:spPr>
          <a:xfrm>
            <a:off x="9023447" y="3174940"/>
            <a:ext cx="2980385" cy="3416320"/>
          </a:xfrm>
          <a:prstGeom prst="rect">
            <a:avLst/>
          </a:prstGeom>
          <a:noFill/>
          <a:ln w="12700">
            <a:solidFill>
              <a:schemeClr val="tx1"/>
            </a:solidFill>
          </a:ln>
        </p:spPr>
        <p:txBody>
          <a:bodyPr wrap="square" rtlCol="0">
            <a:spAutoFit/>
          </a:bodyPr>
          <a:lstStyle/>
          <a:p>
            <a:pPr algn="ctr"/>
            <a:r>
              <a:rPr lang="en-US" b="1" u="sng" dirty="0"/>
              <a:t>No Stat Section</a:t>
            </a:r>
            <a:r>
              <a:rPr lang="en-US" dirty="0"/>
              <a:t>: </a:t>
            </a:r>
          </a:p>
          <a:p>
            <a:pPr marL="285750" indent="-285750">
              <a:buFont typeface="Arial" panose="020B0604020202020204" pitchFamily="34" charset="0"/>
              <a:buChar char="•"/>
            </a:pPr>
            <a:r>
              <a:rPr lang="en-US" dirty="0"/>
              <a:t>Please verify that your deliveries are coded correctly.  </a:t>
            </a:r>
          </a:p>
          <a:p>
            <a:pPr marL="342900" indent="-342900">
              <a:buAutoNum type="arabicParenR"/>
            </a:pPr>
            <a:r>
              <a:rPr lang="en-US" b="1" u="sng" dirty="0"/>
              <a:t>Blank</a:t>
            </a:r>
            <a:r>
              <a:rPr lang="en-US" dirty="0"/>
              <a:t> – Stat/Occupied</a:t>
            </a:r>
          </a:p>
          <a:p>
            <a:pPr marL="342900" indent="-342900">
              <a:buAutoNum type="arabicParenR"/>
            </a:pPr>
            <a:r>
              <a:rPr lang="en-US" b="1" u="sng" dirty="0"/>
              <a:t>C</a:t>
            </a:r>
            <a:r>
              <a:rPr lang="en-US" dirty="0"/>
              <a:t> – CDS/Vacant over 90 days (Only for Rural).</a:t>
            </a:r>
          </a:p>
          <a:p>
            <a:pPr marL="342900" indent="-342900">
              <a:buAutoNum type="arabicParenR"/>
            </a:pPr>
            <a:r>
              <a:rPr lang="en-US" b="1" u="sng" dirty="0"/>
              <a:t>Y</a:t>
            </a:r>
            <a:r>
              <a:rPr lang="en-US" dirty="0"/>
              <a:t> – Same as a C, but meant for City Delivery.</a:t>
            </a:r>
          </a:p>
          <a:p>
            <a:r>
              <a:rPr lang="en-US" dirty="0"/>
              <a:t>***C or Y, delivery is not counted towards active box counts***.</a:t>
            </a:r>
          </a:p>
        </p:txBody>
      </p:sp>
      <p:sp>
        <p:nvSpPr>
          <p:cNvPr id="10" name="Rectangle 9"/>
          <p:cNvSpPr/>
          <p:nvPr/>
        </p:nvSpPr>
        <p:spPr>
          <a:xfrm>
            <a:off x="4139308" y="1268962"/>
            <a:ext cx="307911"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0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6</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1" y="997915"/>
            <a:ext cx="8747387" cy="5540997"/>
          </a:xfrm>
          <a:prstGeom prst="rect">
            <a:avLst/>
          </a:prstGeom>
        </p:spPr>
      </p:pic>
      <p:sp>
        <p:nvSpPr>
          <p:cNvPr id="6" name="TextBox 5"/>
          <p:cNvSpPr txBox="1"/>
          <p:nvPr/>
        </p:nvSpPr>
        <p:spPr>
          <a:xfrm>
            <a:off x="9023447" y="800333"/>
            <a:ext cx="2980385" cy="923330"/>
          </a:xfrm>
          <a:prstGeom prst="rect">
            <a:avLst/>
          </a:prstGeom>
          <a:noFill/>
          <a:ln w="12700">
            <a:solidFill>
              <a:schemeClr val="tx1"/>
            </a:solidFill>
          </a:ln>
        </p:spPr>
        <p:txBody>
          <a:bodyPr wrap="square" rtlCol="0">
            <a:spAutoFit/>
          </a:bodyPr>
          <a:lstStyle/>
          <a:p>
            <a:pPr algn="ctr"/>
            <a:r>
              <a:rPr lang="en-US" b="1" u="sng" dirty="0"/>
              <a:t>Vacant Indicator Section</a:t>
            </a:r>
            <a:r>
              <a:rPr lang="en-US" dirty="0"/>
              <a:t>: </a:t>
            </a:r>
          </a:p>
          <a:p>
            <a:r>
              <a:rPr lang="en-US" dirty="0"/>
              <a:t>***Should be blank, only for City Delivery***.</a:t>
            </a:r>
          </a:p>
        </p:txBody>
      </p:sp>
      <p:sp>
        <p:nvSpPr>
          <p:cNvPr id="7" name="Rectangle 6"/>
          <p:cNvSpPr/>
          <p:nvPr/>
        </p:nvSpPr>
        <p:spPr>
          <a:xfrm>
            <a:off x="4422710" y="1268963"/>
            <a:ext cx="242969"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23447" y="1804492"/>
            <a:ext cx="2980385" cy="1477328"/>
          </a:xfrm>
          <a:prstGeom prst="rect">
            <a:avLst/>
          </a:prstGeom>
          <a:noFill/>
          <a:ln w="12700">
            <a:solidFill>
              <a:schemeClr val="tx1"/>
            </a:solidFill>
          </a:ln>
        </p:spPr>
        <p:txBody>
          <a:bodyPr wrap="square" rtlCol="0">
            <a:spAutoFit/>
          </a:bodyPr>
          <a:lstStyle/>
          <a:p>
            <a:pPr algn="ctr"/>
            <a:r>
              <a:rPr lang="en-US" b="1" u="sng" dirty="0"/>
              <a:t>Seasonal Indicator Section</a:t>
            </a:r>
            <a:r>
              <a:rPr lang="en-US" dirty="0"/>
              <a:t>: </a:t>
            </a:r>
          </a:p>
          <a:p>
            <a:r>
              <a:rPr lang="en-US" dirty="0"/>
              <a:t>***Should be blank, except for 3 offices with Seasonal Delivery*** (12533, 12701 and 12788).</a:t>
            </a:r>
          </a:p>
        </p:txBody>
      </p:sp>
      <p:sp>
        <p:nvSpPr>
          <p:cNvPr id="10" name="Rectangle 9"/>
          <p:cNvSpPr/>
          <p:nvPr/>
        </p:nvSpPr>
        <p:spPr>
          <a:xfrm>
            <a:off x="5320563" y="1268962"/>
            <a:ext cx="121485"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75140" y="1268961"/>
            <a:ext cx="309840"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023447" y="3361750"/>
            <a:ext cx="2980385" cy="3416320"/>
          </a:xfrm>
          <a:prstGeom prst="rect">
            <a:avLst/>
          </a:prstGeom>
          <a:noFill/>
          <a:ln w="12700">
            <a:solidFill>
              <a:schemeClr val="tx1"/>
            </a:solidFill>
          </a:ln>
        </p:spPr>
        <p:txBody>
          <a:bodyPr wrap="square" rtlCol="0">
            <a:spAutoFit/>
          </a:bodyPr>
          <a:lstStyle/>
          <a:p>
            <a:pPr algn="ctr"/>
            <a:r>
              <a:rPr lang="en-US" b="1" u="sng" dirty="0"/>
              <a:t>Drop Section</a:t>
            </a:r>
            <a:r>
              <a:rPr lang="en-US" dirty="0"/>
              <a:t>: </a:t>
            </a:r>
          </a:p>
          <a:p>
            <a:pPr marL="285750" indent="-285750">
              <a:buFont typeface="Arial" panose="020B0604020202020204" pitchFamily="34" charset="0"/>
              <a:buChar char="•"/>
            </a:pPr>
            <a:r>
              <a:rPr lang="en-US" dirty="0"/>
              <a:t>Will be blank in most scenarios, but indicates that there is a 2</a:t>
            </a:r>
            <a:r>
              <a:rPr lang="en-US" baseline="30000" dirty="0"/>
              <a:t>nd</a:t>
            </a:r>
            <a:r>
              <a:rPr lang="en-US" dirty="0"/>
              <a:t> or 3</a:t>
            </a:r>
            <a:r>
              <a:rPr lang="en-US" baseline="30000" dirty="0"/>
              <a:t>rd</a:t>
            </a:r>
            <a:r>
              <a:rPr lang="en-US" dirty="0"/>
              <a:t> family at the address.</a:t>
            </a:r>
          </a:p>
          <a:p>
            <a:pPr marL="285750" indent="-285750">
              <a:buFont typeface="Arial" panose="020B0604020202020204" pitchFamily="34" charset="0"/>
              <a:buChar char="•"/>
            </a:pPr>
            <a:r>
              <a:rPr lang="en-US" dirty="0"/>
              <a:t>Example:  Drop 2 is a home with 1 mailbox, but has 2 families.  This will notify mailers to increase your Box Holders by 1, so the address would get a 2</a:t>
            </a:r>
            <a:r>
              <a:rPr lang="en-US" baseline="30000" dirty="0"/>
              <a:t>nd</a:t>
            </a:r>
            <a:r>
              <a:rPr lang="en-US" dirty="0"/>
              <a:t> Red Plum.</a:t>
            </a:r>
          </a:p>
        </p:txBody>
      </p:sp>
    </p:spTree>
    <p:extLst>
      <p:ext uri="{BB962C8B-B14F-4D97-AF65-F5344CB8AC3E}">
        <p14:creationId xmlns:p14="http://schemas.microsoft.com/office/powerpoint/2010/main" val="99659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7</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0" y="997915"/>
            <a:ext cx="8747387" cy="5540997"/>
          </a:xfrm>
          <a:prstGeom prst="rect">
            <a:avLst/>
          </a:prstGeom>
        </p:spPr>
      </p:pic>
      <p:sp>
        <p:nvSpPr>
          <p:cNvPr id="6" name="TextBox 5"/>
          <p:cNvSpPr txBox="1"/>
          <p:nvPr/>
        </p:nvSpPr>
        <p:spPr>
          <a:xfrm>
            <a:off x="9142445" y="783565"/>
            <a:ext cx="2980385" cy="5632311"/>
          </a:xfrm>
          <a:prstGeom prst="rect">
            <a:avLst/>
          </a:prstGeom>
          <a:noFill/>
          <a:ln w="12700">
            <a:solidFill>
              <a:schemeClr val="tx1"/>
            </a:solidFill>
          </a:ln>
        </p:spPr>
        <p:txBody>
          <a:bodyPr wrap="square" rtlCol="0">
            <a:spAutoFit/>
          </a:bodyPr>
          <a:lstStyle/>
          <a:p>
            <a:pPr algn="ctr"/>
            <a:r>
              <a:rPr lang="en-US" b="1" u="sng" dirty="0"/>
              <a:t>Non-Delivery Day Section</a:t>
            </a:r>
            <a:r>
              <a:rPr lang="en-US" dirty="0"/>
              <a:t>: </a:t>
            </a:r>
          </a:p>
          <a:p>
            <a:pPr marL="285750" indent="-285750">
              <a:buFont typeface="Arial" panose="020B0604020202020204" pitchFamily="34" charset="0"/>
              <a:buChar char="•"/>
            </a:pPr>
            <a:r>
              <a:rPr lang="en-US" dirty="0"/>
              <a:t>Each day of the week is a choice.  The mail we be pulled from the DPS on the designated day.</a:t>
            </a:r>
          </a:p>
          <a:p>
            <a:pPr marL="285750" indent="-285750">
              <a:buFont typeface="Arial" panose="020B0604020202020204" pitchFamily="34" charset="0"/>
              <a:buChar char="•"/>
            </a:pPr>
            <a:r>
              <a:rPr lang="en-US" dirty="0"/>
              <a:t>Just write in the day of the week to have the mail pulled from the DPS.</a:t>
            </a:r>
          </a:p>
          <a:p>
            <a:pPr marL="285750" indent="-285750">
              <a:buFont typeface="Arial" panose="020B0604020202020204" pitchFamily="34" charset="0"/>
              <a:buChar char="•"/>
            </a:pPr>
            <a:r>
              <a:rPr lang="en-US" u="sng" dirty="0"/>
              <a:t>Not for holds, only Businesses that are closed on the same day every week.</a:t>
            </a:r>
          </a:p>
          <a:p>
            <a:endParaRPr lang="en-US" dirty="0"/>
          </a:p>
          <a:p>
            <a:pPr marL="285750" indent="-285750">
              <a:buFont typeface="Arial" panose="020B0604020202020204" pitchFamily="34" charset="0"/>
              <a:buChar char="•"/>
            </a:pPr>
            <a:r>
              <a:rPr lang="en-US" dirty="0"/>
              <a:t>Examples:</a:t>
            </a:r>
          </a:p>
          <a:p>
            <a:pPr marL="342900" indent="-342900">
              <a:buFont typeface="+mj-lt"/>
              <a:buAutoNum type="arabicParenR"/>
            </a:pPr>
            <a:r>
              <a:rPr lang="en-US" b="1" dirty="0"/>
              <a:t>S</a:t>
            </a:r>
            <a:r>
              <a:rPr lang="en-US" dirty="0"/>
              <a:t> – Saturday could be  a business or school.</a:t>
            </a:r>
          </a:p>
          <a:p>
            <a:pPr marL="342900" indent="-342900">
              <a:buFont typeface="+mj-lt"/>
              <a:buAutoNum type="arabicParenR"/>
            </a:pPr>
            <a:r>
              <a:rPr lang="en-US" b="1" dirty="0"/>
              <a:t>F</a:t>
            </a:r>
            <a:r>
              <a:rPr lang="en-US" dirty="0"/>
              <a:t> – Friday could be a Town Hall that is either closed or closes before the carrier would arrive.</a:t>
            </a:r>
          </a:p>
        </p:txBody>
      </p:sp>
      <p:sp>
        <p:nvSpPr>
          <p:cNvPr id="11" name="Rectangle 10"/>
          <p:cNvSpPr/>
          <p:nvPr/>
        </p:nvSpPr>
        <p:spPr>
          <a:xfrm>
            <a:off x="5775648" y="1268963"/>
            <a:ext cx="504599"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5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8</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sp>
        <p:nvSpPr>
          <p:cNvPr id="6" name="TextBox 5"/>
          <p:cNvSpPr txBox="1"/>
          <p:nvPr/>
        </p:nvSpPr>
        <p:spPr>
          <a:xfrm>
            <a:off x="3051110" y="909637"/>
            <a:ext cx="9053805" cy="1754326"/>
          </a:xfrm>
          <a:prstGeom prst="rect">
            <a:avLst/>
          </a:prstGeom>
          <a:noFill/>
          <a:ln w="12700">
            <a:solidFill>
              <a:schemeClr val="tx1"/>
            </a:solidFill>
          </a:ln>
        </p:spPr>
        <p:txBody>
          <a:bodyPr wrap="square" rtlCol="0">
            <a:spAutoFit/>
          </a:bodyPr>
          <a:lstStyle/>
          <a:p>
            <a:pPr algn="ctr"/>
            <a:r>
              <a:rPr lang="en-US" b="1" u="sng" dirty="0"/>
              <a:t>Address Marker Section</a:t>
            </a:r>
            <a:r>
              <a:rPr lang="en-US" dirty="0"/>
              <a:t>: </a:t>
            </a:r>
          </a:p>
          <a:p>
            <a:endParaRPr lang="en-US" dirty="0"/>
          </a:p>
          <a:p>
            <a:pPr marL="342900" indent="-342900">
              <a:buFont typeface="+mj-lt"/>
              <a:buAutoNum type="arabicParenR"/>
            </a:pPr>
            <a:r>
              <a:rPr lang="en-US" b="1" dirty="0"/>
              <a:t>H</a:t>
            </a:r>
            <a:r>
              <a:rPr lang="en-US" dirty="0"/>
              <a:t> – Approved Hardship.  It should also be listed on the route’s dismount worksheet and renewed each year.  Local management must submit Hardship forms to Operations.</a:t>
            </a:r>
          </a:p>
          <a:p>
            <a:pPr marL="342900" indent="-342900">
              <a:buFont typeface="+mj-lt"/>
              <a:buAutoNum type="arabicParenR"/>
            </a:pPr>
            <a:r>
              <a:rPr lang="en-US" b="1" dirty="0"/>
              <a:t>DNA</a:t>
            </a:r>
            <a:r>
              <a:rPr lang="en-US" dirty="0"/>
              <a:t> – Door Not Accessible.</a:t>
            </a:r>
          </a:p>
          <a:p>
            <a:pPr marL="342900" indent="-342900">
              <a:buFont typeface="+mj-lt"/>
              <a:buAutoNum type="arabicParenR"/>
            </a:pPr>
            <a:r>
              <a:rPr lang="en-US" b="1" dirty="0"/>
              <a:t>NSL</a:t>
            </a:r>
            <a:r>
              <a:rPr lang="en-US" dirty="0"/>
              <a:t> – No Secure Location.</a:t>
            </a:r>
          </a:p>
        </p:txBody>
      </p:sp>
      <p:pic>
        <p:nvPicPr>
          <p:cNvPr id="5" name="Picture 4"/>
          <p:cNvPicPr>
            <a:picLocks noChangeAspect="1"/>
          </p:cNvPicPr>
          <p:nvPr/>
        </p:nvPicPr>
        <p:blipFill>
          <a:blip r:embed="rId4"/>
          <a:stretch>
            <a:fillRect/>
          </a:stretch>
        </p:blipFill>
        <p:spPr>
          <a:xfrm>
            <a:off x="327251" y="909637"/>
            <a:ext cx="2524125" cy="5629275"/>
          </a:xfrm>
          <a:prstGeom prst="rect">
            <a:avLst/>
          </a:prstGeom>
        </p:spPr>
      </p:pic>
      <p:pic>
        <p:nvPicPr>
          <p:cNvPr id="7" name="Picture 6"/>
          <p:cNvPicPr>
            <a:picLocks noChangeAspect="1"/>
          </p:cNvPicPr>
          <p:nvPr/>
        </p:nvPicPr>
        <p:blipFill>
          <a:blip r:embed="rId5"/>
          <a:stretch>
            <a:fillRect/>
          </a:stretch>
        </p:blipFill>
        <p:spPr>
          <a:xfrm>
            <a:off x="3303498" y="4878310"/>
            <a:ext cx="3712660" cy="1843165"/>
          </a:xfrm>
          <a:prstGeom prst="rect">
            <a:avLst/>
          </a:prstGeom>
        </p:spPr>
      </p:pic>
      <p:sp>
        <p:nvSpPr>
          <p:cNvPr id="10" name="TextBox 9"/>
          <p:cNvSpPr txBox="1"/>
          <p:nvPr/>
        </p:nvSpPr>
        <p:spPr>
          <a:xfrm>
            <a:off x="3051110" y="2815850"/>
            <a:ext cx="4217437" cy="2031325"/>
          </a:xfrm>
          <a:prstGeom prst="rect">
            <a:avLst/>
          </a:prstGeom>
          <a:noFill/>
          <a:ln w="12700">
            <a:solidFill>
              <a:schemeClr val="tx1"/>
            </a:solidFill>
          </a:ln>
        </p:spPr>
        <p:txBody>
          <a:bodyPr wrap="square" rtlCol="0">
            <a:spAutoFit/>
          </a:bodyPr>
          <a:lstStyle/>
          <a:p>
            <a:pPr algn="ctr"/>
            <a:r>
              <a:rPr lang="en-US" b="1" u="sng" dirty="0"/>
              <a:t>Door Not Accessible</a:t>
            </a:r>
            <a:r>
              <a:rPr lang="en-US" dirty="0"/>
              <a:t>: </a:t>
            </a:r>
          </a:p>
          <a:p>
            <a:pPr marL="285750" indent="-285750">
              <a:buFont typeface="Arial" panose="020B0604020202020204" pitchFamily="34" charset="0"/>
              <a:buChar char="•"/>
            </a:pPr>
            <a:r>
              <a:rPr lang="en-US" dirty="0"/>
              <a:t>Addresses where we cannot knock on a door to deliver.  </a:t>
            </a:r>
          </a:p>
          <a:p>
            <a:pPr marL="285750" indent="-285750">
              <a:buFont typeface="Arial" panose="020B0604020202020204" pitchFamily="34" charset="0"/>
              <a:buChar char="•"/>
            </a:pPr>
            <a:r>
              <a:rPr lang="en-US" dirty="0"/>
              <a:t>Situation where we cannot physically get to the residence/building</a:t>
            </a:r>
          </a:p>
          <a:p>
            <a:pPr marL="285750" indent="-285750">
              <a:buFont typeface="Arial" panose="020B0604020202020204" pitchFamily="34" charset="0"/>
              <a:buChar char="•"/>
            </a:pPr>
            <a:r>
              <a:rPr lang="en-US" dirty="0"/>
              <a:t>Driveways exceeding .5 mile rule</a:t>
            </a:r>
          </a:p>
          <a:p>
            <a:pPr marL="285750" indent="-285750">
              <a:buFont typeface="Arial" panose="020B0604020202020204" pitchFamily="34" charset="0"/>
              <a:buChar char="•"/>
            </a:pPr>
            <a:r>
              <a:rPr lang="en-US" dirty="0"/>
              <a:t>Gated residence</a:t>
            </a:r>
          </a:p>
        </p:txBody>
      </p:sp>
      <p:sp>
        <p:nvSpPr>
          <p:cNvPr id="12" name="TextBox 11"/>
          <p:cNvSpPr txBox="1"/>
          <p:nvPr/>
        </p:nvSpPr>
        <p:spPr>
          <a:xfrm>
            <a:off x="7468281" y="2815850"/>
            <a:ext cx="4622637" cy="923330"/>
          </a:xfrm>
          <a:prstGeom prst="rect">
            <a:avLst/>
          </a:prstGeom>
          <a:noFill/>
          <a:ln w="12700">
            <a:solidFill>
              <a:schemeClr val="tx1"/>
            </a:solidFill>
          </a:ln>
        </p:spPr>
        <p:txBody>
          <a:bodyPr wrap="square" rtlCol="0">
            <a:spAutoFit/>
          </a:bodyPr>
          <a:lstStyle/>
          <a:p>
            <a:pPr algn="ctr"/>
            <a:r>
              <a:rPr lang="en-US" b="1" u="sng" dirty="0"/>
              <a:t>No Secure Location</a:t>
            </a:r>
            <a:r>
              <a:rPr lang="en-US" dirty="0"/>
              <a:t>: </a:t>
            </a:r>
          </a:p>
          <a:p>
            <a:pPr marL="285750" indent="-285750">
              <a:buFont typeface="Arial" panose="020B0604020202020204" pitchFamily="34" charset="0"/>
              <a:buChar char="•"/>
            </a:pPr>
            <a:r>
              <a:rPr lang="en-US" dirty="0"/>
              <a:t>We can access the door but we will not leave a package due to security concerns</a:t>
            </a:r>
          </a:p>
        </p:txBody>
      </p:sp>
      <p:pic>
        <p:nvPicPr>
          <p:cNvPr id="9" name="Picture 8"/>
          <p:cNvPicPr>
            <a:picLocks noChangeAspect="1"/>
          </p:cNvPicPr>
          <p:nvPr/>
        </p:nvPicPr>
        <p:blipFill>
          <a:blip r:embed="rId6"/>
          <a:stretch>
            <a:fillRect/>
          </a:stretch>
        </p:blipFill>
        <p:spPr>
          <a:xfrm>
            <a:off x="7417059" y="3979623"/>
            <a:ext cx="4725079" cy="2272781"/>
          </a:xfrm>
          <a:prstGeom prst="rect">
            <a:avLst/>
          </a:prstGeom>
        </p:spPr>
      </p:pic>
    </p:spTree>
    <p:extLst>
      <p:ext uri="{BB962C8B-B14F-4D97-AF65-F5344CB8AC3E}">
        <p14:creationId xmlns:p14="http://schemas.microsoft.com/office/powerpoint/2010/main" val="303835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6AA34BB9-9851-4833-8619-D09F40123255}" type="slidenum">
              <a:rPr lang="en-US" smtClean="0"/>
              <a:t>9</a:t>
            </a:fld>
            <a:endParaRPr lang="en-US" dirty="0"/>
          </a:p>
        </p:txBody>
      </p:sp>
      <p:sp>
        <p:nvSpPr>
          <p:cNvPr id="2" name="TextBox 1"/>
          <p:cNvSpPr txBox="1"/>
          <p:nvPr/>
        </p:nvSpPr>
        <p:spPr>
          <a:xfrm>
            <a:off x="6179976" y="95220"/>
            <a:ext cx="5924939" cy="523220"/>
          </a:xfrm>
          <a:prstGeom prst="rect">
            <a:avLst/>
          </a:prstGeom>
          <a:noFill/>
        </p:spPr>
        <p:txBody>
          <a:bodyPr wrap="square" rtlCol="0">
            <a:spAutoFit/>
          </a:bodyPr>
          <a:lstStyle/>
          <a:p>
            <a:pPr algn="r"/>
            <a:r>
              <a:rPr lang="en-US" sz="2800" b="1" dirty="0">
                <a:solidFill>
                  <a:schemeClr val="bg1"/>
                </a:solidFill>
              </a:rPr>
              <a:t>Rural Carrier Edit Book Guide</a:t>
            </a:r>
          </a:p>
        </p:txBody>
      </p:sp>
      <p:pic>
        <p:nvPicPr>
          <p:cNvPr id="8" name="Picture 7"/>
          <p:cNvPicPr>
            <a:picLocks noChangeAspect="1"/>
          </p:cNvPicPr>
          <p:nvPr/>
        </p:nvPicPr>
        <p:blipFill>
          <a:blip r:embed="rId4"/>
          <a:stretch>
            <a:fillRect/>
          </a:stretch>
        </p:blipFill>
        <p:spPr>
          <a:xfrm>
            <a:off x="276060" y="997915"/>
            <a:ext cx="8747387" cy="5540997"/>
          </a:xfrm>
          <a:prstGeom prst="rect">
            <a:avLst/>
          </a:prstGeom>
        </p:spPr>
      </p:pic>
      <p:sp>
        <p:nvSpPr>
          <p:cNvPr id="6" name="TextBox 5"/>
          <p:cNvSpPr txBox="1"/>
          <p:nvPr/>
        </p:nvSpPr>
        <p:spPr>
          <a:xfrm>
            <a:off x="9211615" y="2195777"/>
            <a:ext cx="2980385" cy="3416320"/>
          </a:xfrm>
          <a:prstGeom prst="rect">
            <a:avLst/>
          </a:prstGeom>
          <a:noFill/>
          <a:ln w="12700">
            <a:solidFill>
              <a:schemeClr val="tx1"/>
            </a:solidFill>
          </a:ln>
        </p:spPr>
        <p:txBody>
          <a:bodyPr wrap="square" rtlCol="0">
            <a:spAutoFit/>
          </a:bodyPr>
          <a:lstStyle/>
          <a:p>
            <a:pPr algn="ctr"/>
            <a:r>
              <a:rPr lang="en-US" b="1" u="sng" dirty="0"/>
              <a:t>Additional Info Section</a:t>
            </a:r>
            <a:r>
              <a:rPr lang="en-US" dirty="0"/>
              <a:t>: </a:t>
            </a:r>
          </a:p>
          <a:p>
            <a:pPr algn="ctr"/>
            <a:endParaRPr lang="en-US" dirty="0"/>
          </a:p>
          <a:p>
            <a:pPr marL="285750" indent="-285750">
              <a:buFont typeface="Arial" panose="020B0604020202020204" pitchFamily="34" charset="0"/>
              <a:buChar char="•"/>
            </a:pPr>
            <a:r>
              <a:rPr lang="en-US" dirty="0"/>
              <a:t>This is where you would update the customer’s name that would display on the case labels.</a:t>
            </a:r>
          </a:p>
          <a:p>
            <a:pPr marL="285750" indent="-285750">
              <a:buFont typeface="Arial" panose="020B0604020202020204" pitchFamily="34" charset="0"/>
              <a:buChar char="•"/>
            </a:pPr>
            <a:r>
              <a:rPr lang="en-US" dirty="0"/>
              <a:t>Space is limited, so prioritize which names to list.</a:t>
            </a:r>
          </a:p>
          <a:p>
            <a:pPr marL="285750" indent="-285750">
              <a:buFont typeface="Arial" panose="020B0604020202020204" pitchFamily="34" charset="0"/>
              <a:buChar char="•"/>
            </a:pPr>
            <a:r>
              <a:rPr lang="en-US" dirty="0"/>
              <a:t>Updated case labels are a great resource for the newer RCAs.</a:t>
            </a:r>
          </a:p>
        </p:txBody>
      </p:sp>
      <p:sp>
        <p:nvSpPr>
          <p:cNvPr id="11" name="Rectangle 10"/>
          <p:cNvSpPr/>
          <p:nvPr/>
        </p:nvSpPr>
        <p:spPr>
          <a:xfrm>
            <a:off x="7267801" y="1268963"/>
            <a:ext cx="961799" cy="5269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226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1422</Words>
  <Application>Microsoft Office PowerPoint</Application>
  <PresentationFormat>Widescreen</PresentationFormat>
  <Paragraphs>121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Address Management Systems</dc:title>
  <dc:creator>Crockett, Tonia R - White Plains, NY</dc:creator>
  <cp:lastModifiedBy>Lois Bailey</cp:lastModifiedBy>
  <cp:revision>93</cp:revision>
  <cp:lastPrinted>2019-02-08T14:25:01Z</cp:lastPrinted>
  <dcterms:created xsi:type="dcterms:W3CDTF">2016-11-03T15:44:04Z</dcterms:created>
  <dcterms:modified xsi:type="dcterms:W3CDTF">2021-03-27T22:15:19Z</dcterms:modified>
</cp:coreProperties>
</file>